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5" Type="http://schemas.openxmlformats.org/officeDocument/2006/relationships/slide" Target="slides/slide20.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16586a1187d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16586a1187d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16586a1187d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16586a1187d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16586a1187d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16586a1187d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16618f03e84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16618f03e84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16586a1187d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16586a1187d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16618f03e84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16618f03e84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16618f03e84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16618f03e84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16618f03e84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16618f03e84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16618f03e84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16618f03e84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16586a1187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16586a1187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16586a1187d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16586a1187d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16618f03e84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16618f03e84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542dae545868bcee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542dae545868bcee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16586a1187d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16586a1187d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16586a1187d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16586a1187d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16586a1187d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16586a1187d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16586a1187d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16586a1187d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16618f03e84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16618f03e84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16586a1187d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16586a1187d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4.png"/><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7.png"/><Relationship Id="rId4" Type="http://schemas.openxmlformats.org/officeDocument/2006/relationships/image" Target="../media/image12.png"/><Relationship Id="rId5" Type="http://schemas.openxmlformats.org/officeDocument/2006/relationships/image" Target="../media/image1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1.png"/><Relationship Id="rId4" Type="http://schemas.openxmlformats.org/officeDocument/2006/relationships/image" Target="../media/image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6.png"/><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hyperlink" Target="https://pjreddie.com/media/files/papers/YOLOv3.pdf" TargetMode="External"/><Relationship Id="rId4" Type="http://schemas.openxmlformats.org/officeDocument/2006/relationships/hyperlink" Target="https://medium.com/analytics-vidhya/iou-intersection-over-union-705a39e7acef" TargetMode="External"/><Relationship Id="rId5" Type="http://schemas.openxmlformats.org/officeDocument/2006/relationships/hyperlink" Target="https://manivannan-ai.medium.com/how-to-train-yolov3-to-detect-custom-objects-ccbcafeb13d2" TargetMode="External"/><Relationship Id="rId6" Type="http://schemas.openxmlformats.org/officeDocument/2006/relationships/hyperlink" Target="https://www.researchgate.net/publication/325803364_A_Study_on_CNN_Transfer_Learning_for_Image_Classification/"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3" name="Shape 53"/>
        <p:cNvGrpSpPr/>
        <p:nvPr/>
      </p:nvGrpSpPr>
      <p:grpSpPr>
        <a:xfrm>
          <a:off x="0" y="0"/>
          <a:ext cx="0" cy="0"/>
          <a:chOff x="0" y="0"/>
          <a:chExt cx="0" cy="0"/>
        </a:xfrm>
      </p:grpSpPr>
      <p:sp>
        <p:nvSpPr>
          <p:cNvPr id="54" name="Google Shape;54;p13"/>
          <p:cNvSpPr txBox="1"/>
          <p:nvPr>
            <p:ph type="ctrTitle"/>
          </p:nvPr>
        </p:nvSpPr>
        <p:spPr>
          <a:xfrm>
            <a:off x="422725" y="3589350"/>
            <a:ext cx="8520600" cy="11319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b="1" lang="en">
                <a:solidFill>
                  <a:schemeClr val="lt1"/>
                </a:solidFill>
                <a:highlight>
                  <a:schemeClr val="dk1"/>
                </a:highlight>
              </a:rPr>
              <a:t>Chess Piece Detection</a:t>
            </a:r>
            <a:endParaRPr b="1">
              <a:solidFill>
                <a:schemeClr val="lt1"/>
              </a:solidFill>
              <a:highlight>
                <a:schemeClr val="dk1"/>
              </a:highlight>
            </a:endParaRPr>
          </a:p>
        </p:txBody>
      </p:sp>
      <p:sp>
        <p:nvSpPr>
          <p:cNvPr id="55" name="Google Shape;55;p13"/>
          <p:cNvSpPr txBox="1"/>
          <p:nvPr>
            <p:ph idx="1" type="subTitle"/>
          </p:nvPr>
        </p:nvSpPr>
        <p:spPr>
          <a:xfrm>
            <a:off x="-369000" y="2918975"/>
            <a:ext cx="8520600" cy="792600"/>
          </a:xfrm>
          <a:prstGeom prst="rect">
            <a:avLst/>
          </a:prstGeom>
        </p:spPr>
        <p:txBody>
          <a:bodyPr anchorCtr="0" anchor="t" bIns="91425" lIns="91425" spcFirstLastPara="1" rIns="91425" wrap="square" tIns="91425">
            <a:noAutofit/>
          </a:bodyPr>
          <a:lstStyle/>
          <a:p>
            <a:pPr indent="0" lvl="0" marL="0" rtl="0" algn="r">
              <a:lnSpc>
                <a:spcPct val="80000"/>
              </a:lnSpc>
              <a:spcBef>
                <a:spcPts val="0"/>
              </a:spcBef>
              <a:spcAft>
                <a:spcPts val="0"/>
              </a:spcAft>
              <a:buSzPts val="605"/>
              <a:buNone/>
            </a:pPr>
            <a:r>
              <a:rPr lang="en" sz="2040">
                <a:solidFill>
                  <a:schemeClr val="dk1"/>
                </a:solidFill>
                <a:highlight>
                  <a:schemeClr val="lt1"/>
                </a:highlight>
              </a:rPr>
              <a:t>16-GOSHER ZENIL</a:t>
            </a:r>
            <a:endParaRPr sz="2040">
              <a:solidFill>
                <a:schemeClr val="dk1"/>
              </a:solidFill>
              <a:highlight>
                <a:schemeClr val="lt1"/>
              </a:highlight>
            </a:endParaRPr>
          </a:p>
          <a:p>
            <a:pPr indent="0" lvl="0" marL="0" rtl="0" algn="r">
              <a:lnSpc>
                <a:spcPct val="80000"/>
              </a:lnSpc>
              <a:spcBef>
                <a:spcPts val="0"/>
              </a:spcBef>
              <a:spcAft>
                <a:spcPts val="0"/>
              </a:spcAft>
              <a:buSzPts val="605"/>
              <a:buNone/>
            </a:pPr>
            <a:r>
              <a:rPr lang="en" sz="2040">
                <a:solidFill>
                  <a:schemeClr val="dk1"/>
                </a:solidFill>
                <a:highlight>
                  <a:schemeClr val="lt1"/>
                </a:highlight>
              </a:rPr>
              <a:t>17-GUJAR PARTH</a:t>
            </a:r>
            <a:endParaRPr sz="2040">
              <a:solidFill>
                <a:schemeClr val="dk1"/>
              </a:solidFill>
              <a:highlight>
                <a:schemeClr val="lt1"/>
              </a:highlight>
            </a:endParaRPr>
          </a:p>
          <a:p>
            <a:pPr indent="0" lvl="0" marL="0" rtl="0" algn="r">
              <a:lnSpc>
                <a:spcPct val="80000"/>
              </a:lnSpc>
              <a:spcBef>
                <a:spcPts val="0"/>
              </a:spcBef>
              <a:spcAft>
                <a:spcPts val="0"/>
              </a:spcAft>
              <a:buSzPts val="605"/>
              <a:buNone/>
            </a:pPr>
            <a:r>
              <a:rPr lang="en" sz="2040">
                <a:solidFill>
                  <a:schemeClr val="dk1"/>
                </a:solidFill>
                <a:highlight>
                  <a:schemeClr val="lt1"/>
                </a:highlight>
              </a:rPr>
              <a:t>24-JAIN JAYESH</a:t>
            </a:r>
            <a:endParaRPr sz="2040">
              <a:solidFill>
                <a:schemeClr val="dk1"/>
              </a:solidFill>
              <a:highlight>
                <a:schemeClr val="lt1"/>
              </a:highlight>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Prediction features</a:t>
            </a:r>
            <a:endParaRPr/>
          </a:p>
        </p:txBody>
      </p:sp>
      <p:sp>
        <p:nvSpPr>
          <p:cNvPr id="112" name="Google Shape;112;p2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Char char="●"/>
            </a:pPr>
            <a:r>
              <a:rPr b="1" lang="en" sz="1400">
                <a:solidFill>
                  <a:schemeClr val="dk1"/>
                </a:solidFill>
                <a:highlight>
                  <a:srgbClr val="FFFFFF"/>
                </a:highlight>
              </a:rPr>
              <a:t>Anchor Boxes </a:t>
            </a:r>
            <a:endParaRPr b="1" sz="1400">
              <a:solidFill>
                <a:schemeClr val="dk1"/>
              </a:solidFill>
              <a:highlight>
                <a:srgbClr val="FFFFFF"/>
              </a:highlight>
            </a:endParaRPr>
          </a:p>
          <a:p>
            <a:pPr indent="0" lvl="0" marL="0" rtl="0" algn="l">
              <a:spcBef>
                <a:spcPts val="1200"/>
              </a:spcBef>
              <a:spcAft>
                <a:spcPts val="0"/>
              </a:spcAft>
              <a:buNone/>
            </a:pPr>
            <a:r>
              <a:rPr lang="en" sz="1400">
                <a:solidFill>
                  <a:schemeClr val="dk1"/>
                </a:solidFill>
                <a:highlight>
                  <a:srgbClr val="FFFFFF"/>
                </a:highlight>
              </a:rPr>
              <a:t>Although anchor boxes, or bounding boxes,. Object detectors using YOLOv3 usually predict log-space transforms, which are offsets to predefined “default” bounding boxes. Those specific bounding boxes are called anchors. The transforms are later applied to the anchor boxes to receive a prediction. YOLOv3 in particular has three anchors. This results in the prediction of three bounding boxes per cell.</a:t>
            </a:r>
            <a:endParaRPr sz="1400">
              <a:solidFill>
                <a:schemeClr val="dk1"/>
              </a:solidFill>
              <a:highlight>
                <a:srgbClr val="FFFFFF"/>
              </a:highlight>
            </a:endParaRPr>
          </a:p>
          <a:p>
            <a:pPr indent="-317500" lvl="0" marL="457200" rtl="0" algn="l">
              <a:spcBef>
                <a:spcPts val="1200"/>
              </a:spcBef>
              <a:spcAft>
                <a:spcPts val="0"/>
              </a:spcAft>
              <a:buClr>
                <a:schemeClr val="dk1"/>
              </a:buClr>
              <a:buSzPts val="1400"/>
              <a:buChar char="●"/>
            </a:pPr>
            <a:r>
              <a:rPr b="1" lang="en" sz="1400">
                <a:solidFill>
                  <a:schemeClr val="dk1"/>
                </a:solidFill>
                <a:highlight>
                  <a:srgbClr val="FFFFFF"/>
                </a:highlight>
              </a:rPr>
              <a:t> Non-Maximum Suppression </a:t>
            </a:r>
            <a:endParaRPr b="1" sz="1400">
              <a:solidFill>
                <a:schemeClr val="dk1"/>
              </a:solidFill>
              <a:highlight>
                <a:srgbClr val="FFFFFF"/>
              </a:highlight>
            </a:endParaRPr>
          </a:p>
          <a:p>
            <a:pPr indent="0" lvl="0" marL="0" rtl="0" algn="l">
              <a:spcBef>
                <a:spcPts val="1200"/>
              </a:spcBef>
              <a:spcAft>
                <a:spcPts val="0"/>
              </a:spcAft>
              <a:buClr>
                <a:schemeClr val="dk1"/>
              </a:buClr>
              <a:buSzPts val="1100"/>
              <a:buFont typeface="Arial"/>
              <a:buNone/>
            </a:pPr>
            <a:r>
              <a:rPr lang="en" sz="1400">
                <a:solidFill>
                  <a:schemeClr val="dk1"/>
                </a:solidFill>
                <a:highlight>
                  <a:srgbClr val="FFFFFF"/>
                </a:highlight>
              </a:rPr>
              <a:t>Objects can sometimes be detected multiple times when more than one bounding box detects the object as a positive class detection. Non-maximum suppression helps avoid this situation and only passes detections if they haven’t already been detected. Using the NMS threshold value and confidence threshold value, NMS is implemented to prevent double detections. It is an imperative part of utilizing YOLOv3 effectively. </a:t>
            </a:r>
            <a:endParaRPr sz="1400">
              <a:solidFill>
                <a:schemeClr val="dk1"/>
              </a:solidFill>
              <a:highlight>
                <a:srgbClr val="FFFFFF"/>
              </a:highlight>
            </a:endParaRPr>
          </a:p>
          <a:p>
            <a:pPr indent="0" lvl="0" marL="0" rtl="0" algn="l">
              <a:spcBef>
                <a:spcPts val="1200"/>
              </a:spcBef>
              <a:spcAft>
                <a:spcPts val="120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Bounding boxes and </a:t>
            </a:r>
            <a:r>
              <a:rPr lang="en"/>
              <a:t>Non-maximum Suppression (NMS)</a:t>
            </a:r>
            <a:endParaRPr/>
          </a:p>
        </p:txBody>
      </p:sp>
      <p:pic>
        <p:nvPicPr>
          <p:cNvPr id="118" name="Google Shape;118;p23"/>
          <p:cNvPicPr preferRelativeResize="0"/>
          <p:nvPr/>
        </p:nvPicPr>
        <p:blipFill>
          <a:blip r:embed="rId3">
            <a:alphaModFix/>
          </a:blip>
          <a:stretch>
            <a:fillRect/>
          </a:stretch>
        </p:blipFill>
        <p:spPr>
          <a:xfrm>
            <a:off x="1913950" y="1152475"/>
            <a:ext cx="4472850" cy="397134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Evaluation</a:t>
            </a:r>
            <a:endParaRPr/>
          </a:p>
        </p:txBody>
      </p:sp>
      <p:sp>
        <p:nvSpPr>
          <p:cNvPr id="124" name="Google Shape;124;p2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87350" lvl="0" marL="457200" rtl="0" algn="l">
              <a:spcBef>
                <a:spcPts val="0"/>
              </a:spcBef>
              <a:spcAft>
                <a:spcPts val="0"/>
              </a:spcAft>
              <a:buClr>
                <a:srgbClr val="171717"/>
              </a:buClr>
              <a:buSzPts val="2500"/>
              <a:buChar char="●"/>
            </a:pPr>
            <a:r>
              <a:rPr lang="en">
                <a:solidFill>
                  <a:srgbClr val="171717"/>
                </a:solidFill>
                <a:highlight>
                  <a:srgbClr val="FFFFFF"/>
                </a:highlight>
              </a:rPr>
              <a:t>Class Confidence and Box Confidence Scores </a:t>
            </a:r>
            <a:endParaRPr>
              <a:solidFill>
                <a:srgbClr val="171717"/>
              </a:solidFill>
              <a:highlight>
                <a:srgbClr val="FFFFFF"/>
              </a:highlight>
            </a:endParaRPr>
          </a:p>
          <a:p>
            <a:pPr indent="0" lvl="0" marL="457200" rtl="0" algn="l">
              <a:spcBef>
                <a:spcPts val="1200"/>
              </a:spcBef>
              <a:spcAft>
                <a:spcPts val="0"/>
              </a:spcAft>
              <a:buNone/>
            </a:pPr>
            <a:r>
              <a:rPr lang="en">
                <a:solidFill>
                  <a:srgbClr val="171717"/>
                </a:solidFill>
                <a:highlight>
                  <a:srgbClr val="FFFFFF"/>
                </a:highlight>
              </a:rPr>
              <a:t>Each bounding box has an x, y, w, h, and box confidence score value. The confidence score is the value of how probable a class is contained by that box, as well as how accurate that bounding box is.</a:t>
            </a:r>
            <a:endParaRPr>
              <a:solidFill>
                <a:srgbClr val="171717"/>
              </a:solidFill>
              <a:highlight>
                <a:srgbClr val="FFFFFF"/>
              </a:highlight>
            </a:endParaRPr>
          </a:p>
          <a:p>
            <a:pPr indent="0" lvl="0" marL="457200" rtl="0" algn="l">
              <a:spcBef>
                <a:spcPts val="1200"/>
              </a:spcBef>
              <a:spcAft>
                <a:spcPts val="120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2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800"/>
              <a:t>Model Evaluation</a:t>
            </a:r>
            <a:endParaRPr sz="1800"/>
          </a:p>
        </p:txBody>
      </p:sp>
      <p:pic>
        <p:nvPicPr>
          <p:cNvPr id="130" name="Google Shape;130;p25"/>
          <p:cNvPicPr preferRelativeResize="0"/>
          <p:nvPr/>
        </p:nvPicPr>
        <p:blipFill rotWithShape="1">
          <a:blip r:embed="rId3">
            <a:alphaModFix/>
          </a:blip>
          <a:srcRect b="9804" l="0" r="0" t="0"/>
          <a:stretch/>
        </p:blipFill>
        <p:spPr>
          <a:xfrm>
            <a:off x="1207725" y="1017725"/>
            <a:ext cx="6728551" cy="37112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Output</a:t>
            </a:r>
            <a:endParaRPr/>
          </a:p>
        </p:txBody>
      </p:sp>
      <p:pic>
        <p:nvPicPr>
          <p:cNvPr id="136" name="Google Shape;136;p26"/>
          <p:cNvPicPr preferRelativeResize="0"/>
          <p:nvPr/>
        </p:nvPicPr>
        <p:blipFill>
          <a:blip r:embed="rId3">
            <a:alphaModFix/>
          </a:blip>
          <a:stretch>
            <a:fillRect/>
          </a:stretch>
        </p:blipFill>
        <p:spPr>
          <a:xfrm>
            <a:off x="4412700" y="1124075"/>
            <a:ext cx="4419600" cy="3200400"/>
          </a:xfrm>
          <a:prstGeom prst="rect">
            <a:avLst/>
          </a:prstGeom>
          <a:noFill/>
          <a:ln>
            <a:noFill/>
          </a:ln>
        </p:spPr>
      </p:pic>
      <p:pic>
        <p:nvPicPr>
          <p:cNvPr id="137" name="Google Shape;137;p26"/>
          <p:cNvPicPr preferRelativeResize="0"/>
          <p:nvPr/>
        </p:nvPicPr>
        <p:blipFill>
          <a:blip r:embed="rId4">
            <a:alphaModFix/>
          </a:blip>
          <a:stretch>
            <a:fillRect/>
          </a:stretch>
        </p:blipFill>
        <p:spPr>
          <a:xfrm>
            <a:off x="145500" y="1212725"/>
            <a:ext cx="4267200" cy="31117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2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1800"/>
              <a:t>Probability</a:t>
            </a:r>
            <a:r>
              <a:rPr lang="en" sz="1800"/>
              <a:t> Matrix</a:t>
            </a:r>
            <a:endParaRPr sz="1800"/>
          </a:p>
        </p:txBody>
      </p:sp>
      <p:pic>
        <p:nvPicPr>
          <p:cNvPr id="143" name="Google Shape;143;p27"/>
          <p:cNvPicPr preferRelativeResize="0"/>
          <p:nvPr/>
        </p:nvPicPr>
        <p:blipFill>
          <a:blip r:embed="rId3">
            <a:alphaModFix/>
          </a:blip>
          <a:stretch>
            <a:fillRect/>
          </a:stretch>
        </p:blipFill>
        <p:spPr>
          <a:xfrm>
            <a:off x="1133475" y="1543050"/>
            <a:ext cx="6877050" cy="20574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pic>
        <p:nvPicPr>
          <p:cNvPr id="148" name="Google Shape;148;p28"/>
          <p:cNvPicPr preferRelativeResize="0"/>
          <p:nvPr/>
        </p:nvPicPr>
        <p:blipFill>
          <a:blip r:embed="rId3">
            <a:alphaModFix/>
          </a:blip>
          <a:stretch>
            <a:fillRect/>
          </a:stretch>
        </p:blipFill>
        <p:spPr>
          <a:xfrm>
            <a:off x="4572000" y="889375"/>
            <a:ext cx="4086225" cy="2714625"/>
          </a:xfrm>
          <a:prstGeom prst="rect">
            <a:avLst/>
          </a:prstGeom>
          <a:noFill/>
          <a:ln>
            <a:noFill/>
          </a:ln>
        </p:spPr>
      </p:pic>
      <p:pic>
        <p:nvPicPr>
          <p:cNvPr id="149" name="Google Shape;149;p28"/>
          <p:cNvPicPr preferRelativeResize="0"/>
          <p:nvPr/>
        </p:nvPicPr>
        <p:blipFill>
          <a:blip r:embed="rId4">
            <a:alphaModFix/>
          </a:blip>
          <a:stretch>
            <a:fillRect/>
          </a:stretch>
        </p:blipFill>
        <p:spPr>
          <a:xfrm>
            <a:off x="304800" y="812600"/>
            <a:ext cx="4267200" cy="2697434"/>
          </a:xfrm>
          <a:prstGeom prst="rect">
            <a:avLst/>
          </a:prstGeom>
          <a:noFill/>
          <a:ln>
            <a:noFill/>
          </a:ln>
        </p:spPr>
      </p:pic>
      <p:sp>
        <p:nvSpPr>
          <p:cNvPr id="150" name="Google Shape;150;p28"/>
          <p:cNvSpPr txBox="1"/>
          <p:nvPr/>
        </p:nvSpPr>
        <p:spPr>
          <a:xfrm>
            <a:off x="475975" y="184250"/>
            <a:ext cx="42672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t>Prediction on Random Sample</a:t>
            </a:r>
            <a:endParaRPr sz="1800"/>
          </a:p>
        </p:txBody>
      </p:sp>
      <p:pic>
        <p:nvPicPr>
          <p:cNvPr id="151" name="Google Shape;151;p28"/>
          <p:cNvPicPr preferRelativeResize="0"/>
          <p:nvPr/>
        </p:nvPicPr>
        <p:blipFill>
          <a:blip r:embed="rId5">
            <a:alphaModFix/>
          </a:blip>
          <a:stretch>
            <a:fillRect/>
          </a:stretch>
        </p:blipFill>
        <p:spPr>
          <a:xfrm>
            <a:off x="413400" y="3676675"/>
            <a:ext cx="6305452" cy="12347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pic>
        <p:nvPicPr>
          <p:cNvPr id="156" name="Google Shape;156;p29"/>
          <p:cNvPicPr preferRelativeResize="0"/>
          <p:nvPr/>
        </p:nvPicPr>
        <p:blipFill>
          <a:blip r:embed="rId3">
            <a:alphaModFix/>
          </a:blip>
          <a:stretch>
            <a:fillRect/>
          </a:stretch>
        </p:blipFill>
        <p:spPr>
          <a:xfrm>
            <a:off x="4572000" y="1168951"/>
            <a:ext cx="4426574" cy="3163650"/>
          </a:xfrm>
          <a:prstGeom prst="rect">
            <a:avLst/>
          </a:prstGeom>
          <a:noFill/>
          <a:ln>
            <a:noFill/>
          </a:ln>
        </p:spPr>
      </p:pic>
      <p:pic>
        <p:nvPicPr>
          <p:cNvPr id="157" name="Google Shape;157;p29"/>
          <p:cNvPicPr preferRelativeResize="0"/>
          <p:nvPr/>
        </p:nvPicPr>
        <p:blipFill>
          <a:blip r:embed="rId4">
            <a:alphaModFix/>
          </a:blip>
          <a:stretch>
            <a:fillRect/>
          </a:stretch>
        </p:blipFill>
        <p:spPr>
          <a:xfrm>
            <a:off x="152400" y="1170125"/>
            <a:ext cx="4685175" cy="3163653"/>
          </a:xfrm>
          <a:prstGeom prst="rect">
            <a:avLst/>
          </a:prstGeom>
          <a:noFill/>
          <a:ln>
            <a:noFill/>
          </a:ln>
        </p:spPr>
      </p:pic>
      <p:sp>
        <p:nvSpPr>
          <p:cNvPr id="158" name="Google Shape;158;p29"/>
          <p:cNvSpPr txBox="1"/>
          <p:nvPr/>
        </p:nvSpPr>
        <p:spPr>
          <a:xfrm>
            <a:off x="291725" y="245650"/>
            <a:ext cx="47289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t>Detection For Similar Image</a:t>
            </a:r>
            <a:endParaRPr sz="18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pic>
        <p:nvPicPr>
          <p:cNvPr id="163" name="Google Shape;163;p30"/>
          <p:cNvPicPr preferRelativeResize="0"/>
          <p:nvPr/>
        </p:nvPicPr>
        <p:blipFill>
          <a:blip r:embed="rId3">
            <a:alphaModFix/>
          </a:blip>
          <a:stretch>
            <a:fillRect/>
          </a:stretch>
        </p:blipFill>
        <p:spPr>
          <a:xfrm>
            <a:off x="106625" y="1147700"/>
            <a:ext cx="4465376" cy="2675375"/>
          </a:xfrm>
          <a:prstGeom prst="rect">
            <a:avLst/>
          </a:prstGeom>
          <a:noFill/>
          <a:ln>
            <a:noFill/>
          </a:ln>
        </p:spPr>
      </p:pic>
      <p:pic>
        <p:nvPicPr>
          <p:cNvPr id="164" name="Google Shape;164;p30"/>
          <p:cNvPicPr preferRelativeResize="0"/>
          <p:nvPr/>
        </p:nvPicPr>
        <p:blipFill>
          <a:blip r:embed="rId4">
            <a:alphaModFix/>
          </a:blip>
          <a:stretch>
            <a:fillRect/>
          </a:stretch>
        </p:blipFill>
        <p:spPr>
          <a:xfrm>
            <a:off x="4647625" y="1147700"/>
            <a:ext cx="4267199" cy="2675375"/>
          </a:xfrm>
          <a:prstGeom prst="rect">
            <a:avLst/>
          </a:prstGeom>
          <a:noFill/>
          <a:ln>
            <a:noFill/>
          </a:ln>
        </p:spPr>
      </p:pic>
      <p:sp>
        <p:nvSpPr>
          <p:cNvPr id="165" name="Google Shape;165;p30"/>
          <p:cNvSpPr txBox="1"/>
          <p:nvPr/>
        </p:nvSpPr>
        <p:spPr>
          <a:xfrm>
            <a:off x="276375" y="214950"/>
            <a:ext cx="42672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t>Detection from top view</a:t>
            </a:r>
            <a:endParaRPr sz="18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References</a:t>
            </a:r>
            <a:endParaRPr/>
          </a:p>
        </p:txBody>
      </p:sp>
      <p:sp>
        <p:nvSpPr>
          <p:cNvPr id="171" name="Google Shape;171;p3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92500" lnSpcReduction="20000"/>
          </a:bodyPr>
          <a:lstStyle/>
          <a:p>
            <a:pPr indent="-340677" lvl="0" marL="457200" rtl="0" algn="l">
              <a:spcBef>
                <a:spcPts val="0"/>
              </a:spcBef>
              <a:spcAft>
                <a:spcPts val="0"/>
              </a:spcAft>
              <a:buClr>
                <a:schemeClr val="accent1"/>
              </a:buClr>
              <a:buSzPct val="100000"/>
              <a:buChar char="●"/>
            </a:pPr>
            <a:r>
              <a:rPr lang="en" sz="1908" u="sng">
                <a:solidFill>
                  <a:schemeClr val="accent1"/>
                </a:solidFill>
                <a:hlinkClick r:id="rId3">
                  <a:extLst>
                    <a:ext uri="{A12FA001-AC4F-418D-AE19-62706E023703}">
                      <ahyp:hlinkClr val="tx"/>
                    </a:ext>
                  </a:extLst>
                </a:hlinkClick>
              </a:rPr>
              <a:t>https://pjreddie.com/media/files/papers/YOLOv3.pdf</a:t>
            </a:r>
            <a:endParaRPr sz="1908">
              <a:solidFill>
                <a:schemeClr val="accent1"/>
              </a:solidFill>
            </a:endParaRPr>
          </a:p>
          <a:p>
            <a:pPr indent="-340677" lvl="0" marL="457200" rtl="0" algn="l">
              <a:spcBef>
                <a:spcPts val="0"/>
              </a:spcBef>
              <a:spcAft>
                <a:spcPts val="0"/>
              </a:spcAft>
              <a:buClr>
                <a:schemeClr val="accent1"/>
              </a:buClr>
              <a:buSzPct val="100000"/>
              <a:buChar char="●"/>
            </a:pPr>
            <a:r>
              <a:rPr lang="en" sz="1908">
                <a:solidFill>
                  <a:schemeClr val="accent1"/>
                </a:solidFill>
              </a:rPr>
              <a:t>https://imageai.readthedocs.io/en/latest/</a:t>
            </a:r>
            <a:endParaRPr sz="1908">
              <a:solidFill>
                <a:schemeClr val="accent1"/>
              </a:solidFill>
            </a:endParaRPr>
          </a:p>
          <a:p>
            <a:pPr indent="-340677" lvl="0" marL="457200" rtl="0" algn="l">
              <a:spcBef>
                <a:spcPts val="0"/>
              </a:spcBef>
              <a:spcAft>
                <a:spcPts val="0"/>
              </a:spcAft>
              <a:buClr>
                <a:schemeClr val="accent1"/>
              </a:buClr>
              <a:buSzPct val="100000"/>
              <a:buChar char="●"/>
            </a:pPr>
            <a:r>
              <a:rPr lang="en" sz="1908" u="sng">
                <a:solidFill>
                  <a:schemeClr val="accent1"/>
                </a:solidFill>
                <a:hlinkClick r:id="rId4">
                  <a:extLst>
                    <a:ext uri="{A12FA001-AC4F-418D-AE19-62706E023703}">
                      <ahyp:hlinkClr val="tx"/>
                    </a:ext>
                  </a:extLst>
                </a:hlinkClick>
              </a:rPr>
              <a:t>https://medium.com/analytics-vidhya/iou-intersection-over-union-705a39e7acef</a:t>
            </a:r>
            <a:endParaRPr sz="1908">
              <a:solidFill>
                <a:schemeClr val="accent1"/>
              </a:solidFill>
            </a:endParaRPr>
          </a:p>
          <a:p>
            <a:pPr indent="-340677" lvl="0" marL="457200" rtl="0" algn="l">
              <a:spcBef>
                <a:spcPts val="0"/>
              </a:spcBef>
              <a:spcAft>
                <a:spcPts val="0"/>
              </a:spcAft>
              <a:buClr>
                <a:schemeClr val="accent1"/>
              </a:buClr>
              <a:buSzPct val="100000"/>
              <a:buChar char="●"/>
            </a:pPr>
            <a:r>
              <a:rPr lang="en" sz="1908" u="sng">
                <a:solidFill>
                  <a:schemeClr val="accent1"/>
                </a:solidFill>
                <a:hlinkClick r:id="rId5">
                  <a:extLst>
                    <a:ext uri="{A12FA001-AC4F-418D-AE19-62706E023703}">
                      <ahyp:hlinkClr val="tx"/>
                    </a:ext>
                  </a:extLst>
                </a:hlinkClick>
              </a:rPr>
              <a:t>https://manivannan-ai.medium.com/how-to-train-yolov3-to-detect-custom-objects-ccbcafeb13d2</a:t>
            </a:r>
            <a:endParaRPr sz="1908">
              <a:solidFill>
                <a:schemeClr val="accent1"/>
              </a:solidFill>
            </a:endParaRPr>
          </a:p>
          <a:p>
            <a:pPr indent="-340677" lvl="0" marL="457200" rtl="0" algn="l">
              <a:spcBef>
                <a:spcPts val="0"/>
              </a:spcBef>
              <a:spcAft>
                <a:spcPts val="0"/>
              </a:spcAft>
              <a:buClr>
                <a:schemeClr val="accent1"/>
              </a:buClr>
              <a:buSzPct val="100000"/>
              <a:buChar char="●"/>
            </a:pPr>
            <a:r>
              <a:rPr lang="en" sz="1908" u="sng">
                <a:solidFill>
                  <a:schemeClr val="accent1"/>
                </a:solidFill>
                <a:hlinkClick r:id="rId6">
                  <a:extLst>
                    <a:ext uri="{A12FA001-AC4F-418D-AE19-62706E023703}">
                      <ahyp:hlinkClr val="tx"/>
                    </a:ext>
                  </a:extLst>
                </a:hlinkClick>
              </a:rPr>
              <a:t>https://www.researchgate.net/publication/325803364_A_Study_on_CNN_Transfer_Learning_for_Image_Classification/</a:t>
            </a:r>
            <a:endParaRPr sz="1908">
              <a:solidFill>
                <a:schemeClr val="accent1"/>
              </a:solidFill>
            </a:endParaRPr>
          </a:p>
          <a:p>
            <a:pPr indent="-340677" lvl="0" marL="457200" rtl="0" algn="l">
              <a:spcBef>
                <a:spcPts val="0"/>
              </a:spcBef>
              <a:spcAft>
                <a:spcPts val="0"/>
              </a:spcAft>
              <a:buClr>
                <a:schemeClr val="accent1"/>
              </a:buClr>
              <a:buSzPct val="100000"/>
              <a:buChar char="●"/>
            </a:pPr>
            <a:r>
              <a:rPr lang="en" sz="1908">
                <a:solidFill>
                  <a:schemeClr val="accent1"/>
                </a:solidFill>
              </a:rPr>
              <a:t>https://machinelearningmastery.com/transfer-learning-for-deep-learning/</a:t>
            </a:r>
            <a:endParaRPr sz="1908">
              <a:solidFill>
                <a:schemeClr val="accent1"/>
              </a:solidFill>
            </a:endParaRPr>
          </a:p>
          <a:p>
            <a:pPr indent="0" lvl="0" marL="457200" rtl="0" algn="l">
              <a:spcBef>
                <a:spcPts val="1200"/>
              </a:spcBef>
              <a:spcAft>
                <a:spcPts val="0"/>
              </a:spcAft>
              <a:buNone/>
            </a:pPr>
            <a:r>
              <a:t/>
            </a:r>
            <a:endParaRPr/>
          </a:p>
          <a:p>
            <a:pPr indent="0" lvl="0" marL="0" rtl="0" algn="l">
              <a:spcBef>
                <a:spcPts val="1200"/>
              </a:spcBef>
              <a:spcAft>
                <a:spcPts val="0"/>
              </a:spcAft>
              <a:buNone/>
            </a:pPr>
            <a:r>
              <a:t/>
            </a:r>
            <a:endParaRPr/>
          </a:p>
          <a:p>
            <a:pPr indent="0" lvl="0" marL="457200" rtl="0" algn="l">
              <a:spcBef>
                <a:spcPts val="1200"/>
              </a:spcBef>
              <a:spcAft>
                <a:spcPts val="120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Abstract</a:t>
            </a:r>
            <a:endParaRPr/>
          </a:p>
        </p:txBody>
      </p:sp>
      <p:sp>
        <p:nvSpPr>
          <p:cNvPr id="61" name="Google Shape;61;p1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Char char="●"/>
            </a:pPr>
            <a:r>
              <a:rPr lang="en">
                <a:solidFill>
                  <a:schemeClr val="dk1"/>
                </a:solidFill>
              </a:rPr>
              <a:t>The game of chess was discovered over 2000 years ago. An ancient game of strategy which captivates the world even today. </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We intend to detect and recognise the chess pieces on the chessboard and assign a confidence score to each prediction.</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We have use kaggle dataset.</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 We use a pre-trained model using YOLOV3 (You Only Look Once) which is used with ImageAI library and implemented using transfer learning methodology for custom object detection and recognition.</a:t>
            </a:r>
            <a:endParaRPr>
              <a:solidFill>
                <a:schemeClr val="dk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32"/>
          <p:cNvSpPr txBox="1"/>
          <p:nvPr>
            <p:ph idx="1" type="body"/>
          </p:nvPr>
        </p:nvSpPr>
        <p:spPr>
          <a:xfrm>
            <a:off x="2441850" y="2019300"/>
            <a:ext cx="4260300" cy="1104900"/>
          </a:xfrm>
          <a:prstGeom prst="rect">
            <a:avLst/>
          </a:prstGeom>
        </p:spPr>
        <p:txBody>
          <a:bodyPr anchorCtr="0" anchor="t" bIns="91425" lIns="91425" spcFirstLastPara="1" rIns="91425" wrap="square" tIns="91425">
            <a:normAutofit fontScale="85000"/>
          </a:bodyPr>
          <a:lstStyle/>
          <a:p>
            <a:pPr indent="0" lvl="0" marL="0" rtl="0" algn="l">
              <a:spcBef>
                <a:spcPts val="0"/>
              </a:spcBef>
              <a:spcAft>
                <a:spcPts val="1200"/>
              </a:spcAft>
              <a:buNone/>
            </a:pPr>
            <a:r>
              <a:rPr lang="en" sz="6000"/>
              <a:t>THAN</a:t>
            </a:r>
            <a:r>
              <a:rPr lang="en" sz="6000"/>
              <a:t>K YOU!</a:t>
            </a:r>
            <a:endParaRPr sz="60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Introduction</a:t>
            </a:r>
            <a:endParaRPr/>
          </a:p>
        </p:txBody>
      </p:sp>
      <p:sp>
        <p:nvSpPr>
          <p:cNvPr id="67" name="Google Shape;67;p1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25000" lnSpcReduction="20000"/>
          </a:bodyPr>
          <a:lstStyle/>
          <a:p>
            <a:pPr indent="0" lvl="0" marL="457200" rtl="0" algn="l">
              <a:lnSpc>
                <a:spcPct val="115000"/>
              </a:lnSpc>
              <a:spcBef>
                <a:spcPts val="2500"/>
              </a:spcBef>
              <a:spcAft>
                <a:spcPts val="0"/>
              </a:spcAft>
              <a:buNone/>
            </a:pPr>
            <a:r>
              <a:t/>
            </a:r>
            <a:endParaRPr sz="3957">
              <a:solidFill>
                <a:srgbClr val="150F59"/>
              </a:solidFill>
            </a:endParaRPr>
          </a:p>
          <a:p>
            <a:pPr indent="-342900" lvl="0" marL="457200" rtl="0" algn="l">
              <a:spcBef>
                <a:spcPts val="1900"/>
              </a:spcBef>
              <a:spcAft>
                <a:spcPts val="0"/>
              </a:spcAft>
              <a:buClr>
                <a:schemeClr val="dk1"/>
              </a:buClr>
              <a:buSzPct val="100000"/>
              <a:buChar char="●"/>
            </a:pPr>
            <a:r>
              <a:rPr lang="en" sz="7200">
                <a:solidFill>
                  <a:schemeClr val="dk1"/>
                </a:solidFill>
              </a:rPr>
              <a:t>Chess is played between two  players:  White and Black.</a:t>
            </a:r>
            <a:endParaRPr sz="7200">
              <a:solidFill>
                <a:schemeClr val="dk1"/>
              </a:solidFill>
            </a:endParaRPr>
          </a:p>
          <a:p>
            <a:pPr indent="-342900" lvl="0" marL="457200" rtl="0" algn="l">
              <a:lnSpc>
                <a:spcPct val="115000"/>
              </a:lnSpc>
              <a:spcBef>
                <a:spcPts val="0"/>
              </a:spcBef>
              <a:spcAft>
                <a:spcPts val="0"/>
              </a:spcAft>
              <a:buClr>
                <a:schemeClr val="dk1"/>
              </a:buClr>
              <a:buSzPct val="100000"/>
              <a:buChar char="●"/>
            </a:pPr>
            <a:r>
              <a:rPr lang="en" sz="7200">
                <a:solidFill>
                  <a:schemeClr val="dk1"/>
                </a:solidFill>
              </a:rPr>
              <a:t>The two  players alternate turns (White always moves first), moving one piece at  a time with the ultimate goal of capturing the enemy king.</a:t>
            </a:r>
            <a:endParaRPr sz="7200">
              <a:solidFill>
                <a:schemeClr val="dk1"/>
              </a:solidFill>
            </a:endParaRPr>
          </a:p>
          <a:p>
            <a:pPr indent="-342900" lvl="0" marL="457200" rtl="0" algn="l">
              <a:lnSpc>
                <a:spcPct val="115000"/>
              </a:lnSpc>
              <a:spcBef>
                <a:spcPts val="0"/>
              </a:spcBef>
              <a:spcAft>
                <a:spcPts val="0"/>
              </a:spcAft>
              <a:buClr>
                <a:schemeClr val="dk1"/>
              </a:buClr>
              <a:buSzPct val="100000"/>
              <a:buChar char="●"/>
            </a:pPr>
            <a:r>
              <a:rPr lang="en" sz="7200">
                <a:solidFill>
                  <a:schemeClr val="dk1"/>
                </a:solidFill>
              </a:rPr>
              <a:t>There are six pieces in chess, each moves in a unique way..All pieces do share some common traits. For instance, no piece is allowed to  land on a square occupied  by  a friendly piece.</a:t>
            </a:r>
            <a:endParaRPr sz="7200">
              <a:solidFill>
                <a:schemeClr val="dk1"/>
              </a:solidFill>
            </a:endParaRPr>
          </a:p>
          <a:p>
            <a:pPr indent="-342900" lvl="0" marL="457200" rtl="0" algn="l">
              <a:lnSpc>
                <a:spcPct val="115000"/>
              </a:lnSpc>
              <a:spcBef>
                <a:spcPts val="0"/>
              </a:spcBef>
              <a:spcAft>
                <a:spcPts val="0"/>
              </a:spcAft>
              <a:buClr>
                <a:schemeClr val="dk1"/>
              </a:buClr>
              <a:buSzPct val="100000"/>
              <a:buChar char="●"/>
            </a:pPr>
            <a:r>
              <a:rPr lang="en" sz="7200">
                <a:solidFill>
                  <a:schemeClr val="dk1"/>
                </a:solidFill>
              </a:rPr>
              <a:t>If  a piece lands on a square occupied by an enemy piece, that enemy is captured  and removed from the board</a:t>
            </a:r>
            <a:endParaRPr sz="7200">
              <a:solidFill>
                <a:schemeClr val="dk1"/>
              </a:solidFill>
            </a:endParaRPr>
          </a:p>
          <a:p>
            <a:pPr indent="-342900" lvl="0" marL="457200" rtl="0" algn="l">
              <a:lnSpc>
                <a:spcPct val="115000"/>
              </a:lnSpc>
              <a:spcBef>
                <a:spcPts val="0"/>
              </a:spcBef>
              <a:spcAft>
                <a:spcPts val="0"/>
              </a:spcAft>
              <a:buClr>
                <a:schemeClr val="dk1"/>
              </a:buClr>
              <a:buSzPct val="100000"/>
              <a:buChar char="●"/>
            </a:pPr>
            <a:r>
              <a:rPr lang="en" sz="7200">
                <a:solidFill>
                  <a:schemeClr val="dk1"/>
                </a:solidFill>
              </a:rPr>
              <a:t>Also, with the exception  of the  knight, pieces are  not  permitted to jump over other pieces.</a:t>
            </a:r>
            <a:endParaRPr sz="7200">
              <a:solidFill>
                <a:schemeClr val="dk1"/>
              </a:solidFill>
            </a:endParaRPr>
          </a:p>
          <a:p>
            <a:pPr indent="0" lvl="0" marL="0" rtl="0" algn="l">
              <a:spcBef>
                <a:spcPts val="2500"/>
              </a:spcBef>
              <a:spcAft>
                <a:spcPts val="0"/>
              </a:spcAft>
              <a:buClr>
                <a:schemeClr val="dk1"/>
              </a:buClr>
              <a:buSzPct val="84615"/>
              <a:buFont typeface="Arial"/>
              <a:buNone/>
            </a:pPr>
            <a:r>
              <a:t/>
            </a:r>
            <a:endParaRPr sz="1300">
              <a:solidFill>
                <a:srgbClr val="1A0354"/>
              </a:solidFill>
            </a:endParaRPr>
          </a:p>
          <a:p>
            <a:pPr indent="0" lvl="0" marL="0" rtl="0" algn="l">
              <a:spcBef>
                <a:spcPts val="0"/>
              </a:spcBef>
              <a:spcAft>
                <a:spcPts val="120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Chess pieces</a:t>
            </a:r>
            <a:endParaRPr/>
          </a:p>
        </p:txBody>
      </p:sp>
      <p:pic>
        <p:nvPicPr>
          <p:cNvPr id="73" name="Google Shape;73;p16"/>
          <p:cNvPicPr preferRelativeResize="0"/>
          <p:nvPr/>
        </p:nvPicPr>
        <p:blipFill>
          <a:blip r:embed="rId3">
            <a:alphaModFix/>
          </a:blip>
          <a:stretch>
            <a:fillRect/>
          </a:stretch>
        </p:blipFill>
        <p:spPr>
          <a:xfrm>
            <a:off x="1412675" y="1256463"/>
            <a:ext cx="6318649" cy="3273925"/>
          </a:xfrm>
          <a:prstGeom prst="rect">
            <a:avLst/>
          </a:prstGeom>
          <a:noFill/>
          <a:ln>
            <a:noFill/>
          </a:ln>
        </p:spPr>
      </p:pic>
      <p:sp>
        <p:nvSpPr>
          <p:cNvPr id="74" name="Google Shape;74;p16"/>
          <p:cNvSpPr txBox="1"/>
          <p:nvPr/>
        </p:nvSpPr>
        <p:spPr>
          <a:xfrm>
            <a:off x="1412700" y="4530375"/>
            <a:ext cx="6318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    </a:t>
            </a:r>
            <a:r>
              <a:rPr b="1" lang="en"/>
              <a:t>KING            QUEEN        BISHOP        KNIGHT        ROOK          PAWN</a:t>
            </a:r>
            <a:endParaRPr b="1"/>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Technology Stack</a:t>
            </a:r>
            <a:endParaRPr/>
          </a:p>
        </p:txBody>
      </p:sp>
      <p:sp>
        <p:nvSpPr>
          <p:cNvPr id="80" name="Google Shape;80;p17"/>
          <p:cNvSpPr txBox="1"/>
          <p:nvPr>
            <p:ph idx="1" type="body"/>
          </p:nvPr>
        </p:nvSpPr>
        <p:spPr>
          <a:xfrm>
            <a:off x="311700" y="863550"/>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Python</a:t>
            </a:r>
            <a:endParaRPr/>
          </a:p>
          <a:p>
            <a:pPr indent="-342900" lvl="0" marL="457200" rtl="0" algn="l">
              <a:spcBef>
                <a:spcPts val="0"/>
              </a:spcBef>
              <a:spcAft>
                <a:spcPts val="0"/>
              </a:spcAft>
              <a:buSzPts val="1800"/>
              <a:buChar char="●"/>
            </a:pPr>
            <a:r>
              <a:rPr lang="en"/>
              <a:t>Kaggle</a:t>
            </a:r>
            <a:endParaRPr/>
          </a:p>
          <a:p>
            <a:pPr indent="-342900" lvl="0" marL="457200" rtl="0" algn="l">
              <a:spcBef>
                <a:spcPts val="0"/>
              </a:spcBef>
              <a:spcAft>
                <a:spcPts val="0"/>
              </a:spcAft>
              <a:buSzPts val="1800"/>
              <a:buChar char="●"/>
            </a:pPr>
            <a:r>
              <a:rPr lang="en"/>
              <a:t>YOLO V3</a:t>
            </a:r>
            <a:endParaRPr/>
          </a:p>
        </p:txBody>
      </p:sp>
      <p:pic>
        <p:nvPicPr>
          <p:cNvPr id="81" name="Google Shape;81;p17"/>
          <p:cNvPicPr preferRelativeResize="0"/>
          <p:nvPr/>
        </p:nvPicPr>
        <p:blipFill>
          <a:blip r:embed="rId3">
            <a:alphaModFix/>
          </a:blip>
          <a:stretch>
            <a:fillRect/>
          </a:stretch>
        </p:blipFill>
        <p:spPr>
          <a:xfrm>
            <a:off x="3746900" y="936750"/>
            <a:ext cx="4428950" cy="2883575"/>
          </a:xfrm>
          <a:prstGeom prst="rect">
            <a:avLst/>
          </a:prstGeom>
          <a:noFill/>
          <a:ln>
            <a:noFill/>
          </a:ln>
        </p:spPr>
      </p:pic>
      <p:sp>
        <p:nvSpPr>
          <p:cNvPr id="82" name="Google Shape;82;p17"/>
          <p:cNvSpPr txBox="1"/>
          <p:nvPr/>
        </p:nvSpPr>
        <p:spPr>
          <a:xfrm>
            <a:off x="3849100" y="3985350"/>
            <a:ext cx="4121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A chessboard with all the pieces.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Libraries used</a:t>
            </a:r>
            <a:endParaRPr/>
          </a:p>
        </p:txBody>
      </p:sp>
      <p:sp>
        <p:nvSpPr>
          <p:cNvPr id="88" name="Google Shape;88;p18"/>
          <p:cNvSpPr txBox="1"/>
          <p:nvPr>
            <p:ph idx="1" type="body"/>
          </p:nvPr>
        </p:nvSpPr>
        <p:spPr>
          <a:xfrm>
            <a:off x="311700" y="116782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Char char="●"/>
            </a:pPr>
            <a:r>
              <a:rPr lang="en">
                <a:solidFill>
                  <a:schemeClr val="dk1"/>
                </a:solidFill>
                <a:highlight>
                  <a:srgbClr val="FFFFFF"/>
                </a:highlight>
              </a:rPr>
              <a:t>NumPy is a library for the Python programming language, adding support for large, multi-dimensional arrays and matrices, along with a large collection of high-level mathematical functions to operate on these arrays.</a:t>
            </a:r>
            <a:endParaRPr>
              <a:solidFill>
                <a:schemeClr val="dk1"/>
              </a:solidFill>
              <a:highlight>
                <a:srgbClr val="FFFFFF"/>
              </a:highlight>
            </a:endParaRPr>
          </a:p>
          <a:p>
            <a:pPr indent="-342900" lvl="0" marL="457200" rtl="0" algn="l">
              <a:spcBef>
                <a:spcPts val="0"/>
              </a:spcBef>
              <a:spcAft>
                <a:spcPts val="0"/>
              </a:spcAft>
              <a:buClr>
                <a:schemeClr val="dk1"/>
              </a:buClr>
              <a:buSzPts val="1800"/>
              <a:buChar char="●"/>
            </a:pPr>
            <a:r>
              <a:rPr lang="en">
                <a:solidFill>
                  <a:schemeClr val="dk1"/>
                </a:solidFill>
                <a:highlight>
                  <a:srgbClr val="FFFFFF"/>
                </a:highlight>
              </a:rPr>
              <a:t>PIL Python Imaging Library is a free and open-source additional library for the Python programming language that adds support for opening, manipulating, and saving many different image file formats</a:t>
            </a:r>
            <a:endParaRPr>
              <a:solidFill>
                <a:schemeClr val="dk1"/>
              </a:solidFill>
              <a:highlight>
                <a:srgbClr val="FFFFFF"/>
              </a:highlight>
            </a:endParaRPr>
          </a:p>
          <a:p>
            <a:pPr indent="-342900" lvl="0" marL="457200" rtl="0" algn="l">
              <a:spcBef>
                <a:spcPts val="0"/>
              </a:spcBef>
              <a:spcAft>
                <a:spcPts val="0"/>
              </a:spcAft>
              <a:buClr>
                <a:schemeClr val="dk1"/>
              </a:buClr>
              <a:buSzPts val="1800"/>
              <a:buChar char="●"/>
            </a:pPr>
            <a:r>
              <a:rPr lang="en">
                <a:solidFill>
                  <a:schemeClr val="dk1"/>
                </a:solidFill>
                <a:highlight>
                  <a:srgbClr val="FCFCFC"/>
                </a:highlight>
              </a:rPr>
              <a:t>ImageAI is a python library built to empower developers, reseachers and students to build applications and systems with self-contained Deep Learning and Computer Vision capabilities.</a:t>
            </a:r>
            <a:endParaRPr>
              <a:solidFill>
                <a:schemeClr val="dk1"/>
              </a:solidFill>
              <a:highlight>
                <a:srgbClr val="FFFFFF"/>
              </a:highligh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Algorithm</a:t>
            </a:r>
            <a:endParaRPr/>
          </a:p>
        </p:txBody>
      </p:sp>
      <p:sp>
        <p:nvSpPr>
          <p:cNvPr id="94" name="Google Shape;94;p1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Char char="●"/>
            </a:pPr>
            <a:r>
              <a:rPr lang="en">
                <a:solidFill>
                  <a:schemeClr val="dk1"/>
                </a:solidFill>
                <a:highlight>
                  <a:srgbClr val="FFFFFF"/>
                </a:highlight>
              </a:rPr>
              <a:t>YOLOv3 (You Only Look Once, Version 3) is a real-time object detection algorithm that identifies specific objects in videos, live feeds, or images. The YOLO machine learning algorithm uses features learned by a deep convolutional neural network to detect an object</a:t>
            </a:r>
            <a:endParaRPr>
              <a:solidFill>
                <a:schemeClr val="dk1"/>
              </a:solidFill>
              <a:highlight>
                <a:srgbClr val="FFFFFF"/>
              </a:highlight>
            </a:endParaRPr>
          </a:p>
          <a:p>
            <a:pPr indent="-342900" lvl="0" marL="457200" rtl="0" algn="l">
              <a:spcBef>
                <a:spcPts val="0"/>
              </a:spcBef>
              <a:spcAft>
                <a:spcPts val="0"/>
              </a:spcAft>
              <a:buClr>
                <a:schemeClr val="dk1"/>
              </a:buClr>
              <a:buSzPts val="1800"/>
              <a:buChar char="●"/>
            </a:pPr>
            <a:r>
              <a:rPr lang="en">
                <a:solidFill>
                  <a:schemeClr val="dk1"/>
                </a:solidFill>
                <a:highlight>
                  <a:srgbClr val="FFFFFF"/>
                </a:highlight>
              </a:rPr>
              <a:t>The inputs is a batch of images of shape (m, 416, 416, 3).</a:t>
            </a:r>
            <a:endParaRPr>
              <a:solidFill>
                <a:schemeClr val="dk1"/>
              </a:solidFill>
              <a:highlight>
                <a:srgbClr val="FFFFFF"/>
              </a:highlight>
            </a:endParaRPr>
          </a:p>
          <a:p>
            <a:pPr indent="-342900" lvl="0" marL="457200" rtl="0" algn="l">
              <a:spcBef>
                <a:spcPts val="0"/>
              </a:spcBef>
              <a:spcAft>
                <a:spcPts val="0"/>
              </a:spcAft>
              <a:buClr>
                <a:schemeClr val="dk1"/>
              </a:buClr>
              <a:buSzPts val="1800"/>
              <a:buChar char="●"/>
            </a:pPr>
            <a:r>
              <a:rPr lang="en">
                <a:solidFill>
                  <a:schemeClr val="dk1"/>
                </a:solidFill>
                <a:highlight>
                  <a:srgbClr val="FFFFFF"/>
                </a:highlight>
              </a:rPr>
              <a:t>YOLO v3 passes this image to a convolutional neural network (CNN).</a:t>
            </a:r>
            <a:endParaRPr>
              <a:solidFill>
                <a:schemeClr val="dk1"/>
              </a:solidFill>
              <a:highlight>
                <a:srgbClr val="FFFFFF"/>
              </a:highlight>
            </a:endParaRPr>
          </a:p>
          <a:p>
            <a:pPr indent="-342900" lvl="0" marL="457200" rtl="0" algn="l">
              <a:spcBef>
                <a:spcPts val="0"/>
              </a:spcBef>
              <a:spcAft>
                <a:spcPts val="0"/>
              </a:spcAft>
              <a:buClr>
                <a:schemeClr val="dk1"/>
              </a:buClr>
              <a:buSzPts val="1800"/>
              <a:buChar char="●"/>
            </a:pPr>
            <a:r>
              <a:rPr lang="en">
                <a:solidFill>
                  <a:schemeClr val="dk1"/>
                </a:solidFill>
                <a:highlight>
                  <a:srgbClr val="FFFFFF"/>
                </a:highlight>
              </a:rPr>
              <a:t>Finally, we do the IoU (Intersection over Union) and Non-Max Suppression to avoid selecting overlapping boxes.</a:t>
            </a:r>
            <a:endParaRPr>
              <a:solidFill>
                <a:schemeClr val="dk1"/>
              </a:solidFill>
              <a:highlight>
                <a:srgbClr val="FFFFFF"/>
              </a:highlight>
            </a:endParaRPr>
          </a:p>
          <a:p>
            <a:pPr indent="0" lvl="0" marL="457200" rtl="0" algn="l">
              <a:spcBef>
                <a:spcPts val="0"/>
              </a:spcBef>
              <a:spcAft>
                <a:spcPts val="0"/>
              </a:spcAft>
              <a:buNone/>
            </a:pPr>
            <a:r>
              <a:t/>
            </a:r>
            <a:endParaRPr sz="1300">
              <a:solidFill>
                <a:srgbClr val="333333"/>
              </a:solidFill>
              <a:highlight>
                <a:srgbClr val="FFFFFF"/>
              </a:highlight>
            </a:endParaRPr>
          </a:p>
          <a:p>
            <a:pPr indent="0" lvl="0" marL="457200" rtl="0" algn="l">
              <a:spcBef>
                <a:spcPts val="1200"/>
              </a:spcBef>
              <a:spcAft>
                <a:spcPts val="120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 Flow Diagram</a:t>
            </a:r>
            <a:endParaRPr/>
          </a:p>
        </p:txBody>
      </p:sp>
      <p:pic>
        <p:nvPicPr>
          <p:cNvPr id="100" name="Google Shape;100;p20"/>
          <p:cNvPicPr preferRelativeResize="0"/>
          <p:nvPr/>
        </p:nvPicPr>
        <p:blipFill>
          <a:blip r:embed="rId3">
            <a:alphaModFix/>
          </a:blip>
          <a:stretch>
            <a:fillRect/>
          </a:stretch>
        </p:blipFill>
        <p:spPr>
          <a:xfrm>
            <a:off x="1840675" y="1151525"/>
            <a:ext cx="5462651" cy="399197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Architecture : YoloV3</a:t>
            </a:r>
            <a:endParaRPr/>
          </a:p>
        </p:txBody>
      </p:sp>
      <p:pic>
        <p:nvPicPr>
          <p:cNvPr id="106" name="Google Shape;106;p21"/>
          <p:cNvPicPr preferRelativeResize="0"/>
          <p:nvPr/>
        </p:nvPicPr>
        <p:blipFill>
          <a:blip r:embed="rId3">
            <a:alphaModFix/>
          </a:blip>
          <a:stretch>
            <a:fillRect/>
          </a:stretch>
        </p:blipFill>
        <p:spPr>
          <a:xfrm>
            <a:off x="1232925" y="1017725"/>
            <a:ext cx="7001598" cy="38700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